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26" r:id="rId2"/>
    <p:sldId id="296" r:id="rId3"/>
    <p:sldId id="299" r:id="rId4"/>
    <p:sldId id="300" r:id="rId5"/>
    <p:sldId id="301" r:id="rId6"/>
    <p:sldId id="302" r:id="rId7"/>
    <p:sldId id="303" r:id="rId8"/>
    <p:sldId id="304" r:id="rId9"/>
    <p:sldId id="306" r:id="rId10"/>
    <p:sldId id="305" r:id="rId11"/>
    <p:sldId id="310" r:id="rId12"/>
    <p:sldId id="311" r:id="rId13"/>
    <p:sldId id="312" r:id="rId14"/>
    <p:sldId id="270" r:id="rId15"/>
    <p:sldId id="313" r:id="rId16"/>
    <p:sldId id="314" r:id="rId17"/>
    <p:sldId id="325" r:id="rId18"/>
    <p:sldId id="316" r:id="rId19"/>
    <p:sldId id="317" r:id="rId20"/>
    <p:sldId id="318" r:id="rId21"/>
    <p:sldId id="264" r:id="rId22"/>
    <p:sldId id="320" r:id="rId23"/>
    <p:sldId id="321" r:id="rId24"/>
    <p:sldId id="322" r:id="rId25"/>
    <p:sldId id="268" r:id="rId26"/>
    <p:sldId id="323" r:id="rId27"/>
    <p:sldId id="276" r:id="rId28"/>
    <p:sldId id="271" r:id="rId29"/>
    <p:sldId id="281" r:id="rId30"/>
    <p:sldId id="309" r:id="rId31"/>
    <p:sldId id="307" r:id="rId32"/>
  </p:sldIdLst>
  <p:sldSz cx="9144000" cy="7010400"/>
  <p:notesSz cx="9144000" cy="70104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1884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6180" y="435886"/>
            <a:ext cx="8331639" cy="4648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925824"/>
            <a:ext cx="6400800" cy="175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spc="-5" dirty="0"/>
              <a:t>Prof.ssa</a:t>
            </a:r>
            <a:r>
              <a:rPr spc="-15" dirty="0"/>
              <a:t> </a:t>
            </a:r>
            <a:r>
              <a:rPr spc="-5" dirty="0"/>
              <a:t>M.</a:t>
            </a:r>
            <a:r>
              <a:rPr spc="-15" dirty="0"/>
              <a:t> </a:t>
            </a:r>
            <a:r>
              <a:rPr spc="-5" dirty="0"/>
              <a:t>Di</a:t>
            </a:r>
            <a:r>
              <a:rPr spc="-10" dirty="0"/>
              <a:t> </a:t>
            </a:r>
            <a:r>
              <a:rPr spc="-5" dirty="0"/>
              <a:t>Nicola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spc="-5" dirty="0"/>
              <a:t>Prof.ssa</a:t>
            </a:r>
            <a:r>
              <a:rPr spc="-15" dirty="0"/>
              <a:t> </a:t>
            </a:r>
            <a:r>
              <a:rPr spc="-5" dirty="0"/>
              <a:t>M.</a:t>
            </a:r>
            <a:r>
              <a:rPr spc="-15" dirty="0"/>
              <a:t> </a:t>
            </a:r>
            <a:r>
              <a:rPr spc="-5" dirty="0"/>
              <a:t>Di</a:t>
            </a:r>
            <a:r>
              <a:rPr spc="-10" dirty="0"/>
              <a:t> </a:t>
            </a:r>
            <a:r>
              <a:rPr spc="-5" dirty="0"/>
              <a:t>Nicola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612392"/>
            <a:ext cx="3977640" cy="462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612392"/>
            <a:ext cx="3977640" cy="462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spc="-5" dirty="0"/>
              <a:t>Prof.ssa</a:t>
            </a:r>
            <a:r>
              <a:rPr spc="-15" dirty="0"/>
              <a:t> </a:t>
            </a:r>
            <a:r>
              <a:rPr spc="-5" dirty="0"/>
              <a:t>M.</a:t>
            </a:r>
            <a:r>
              <a:rPr spc="-15" dirty="0"/>
              <a:t> </a:t>
            </a:r>
            <a:r>
              <a:rPr spc="-5" dirty="0"/>
              <a:t>Di</a:t>
            </a:r>
            <a:r>
              <a:rPr spc="-10" dirty="0"/>
              <a:t> </a:t>
            </a:r>
            <a:r>
              <a:rPr spc="-5" dirty="0"/>
              <a:t>Nicola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spc="-5" dirty="0"/>
              <a:t>Prof.ssa</a:t>
            </a:r>
            <a:r>
              <a:rPr spc="-15" dirty="0"/>
              <a:t> </a:t>
            </a:r>
            <a:r>
              <a:rPr spc="-5" dirty="0"/>
              <a:t>M.</a:t>
            </a:r>
            <a:r>
              <a:rPr spc="-15" dirty="0"/>
              <a:t> </a:t>
            </a:r>
            <a:r>
              <a:rPr spc="-5" dirty="0"/>
              <a:t>Di</a:t>
            </a:r>
            <a:r>
              <a:rPr spc="-10" dirty="0"/>
              <a:t> </a:t>
            </a:r>
            <a:r>
              <a:rPr spc="-5" dirty="0"/>
              <a:t>Nicola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spc="-5" dirty="0"/>
              <a:t>Prof.ssa</a:t>
            </a:r>
            <a:r>
              <a:rPr spc="-15" dirty="0"/>
              <a:t> </a:t>
            </a:r>
            <a:r>
              <a:rPr spc="-5" dirty="0"/>
              <a:t>M.</a:t>
            </a:r>
            <a:r>
              <a:rPr spc="-15" dirty="0"/>
              <a:t> </a:t>
            </a:r>
            <a:r>
              <a:rPr spc="-5" dirty="0"/>
              <a:t>Di</a:t>
            </a:r>
            <a:r>
              <a:rPr spc="-10" dirty="0"/>
              <a:t> </a:t>
            </a:r>
            <a:r>
              <a:rPr spc="-5" dirty="0"/>
              <a:t>Nicola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1FB2DB1-5EBF-4168-8A5C-2F962D86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19672"/>
            <a:ext cx="2103120" cy="276999"/>
          </a:xfrm>
        </p:spPr>
        <p:txBody>
          <a:bodyPr/>
          <a:lstStyle/>
          <a:p>
            <a:fld id="{934DF0AD-946A-4C9D-B63C-21489B45E2EF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E9163A7-3620-4B13-AE7A-BABDBAC9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0968" y="6436666"/>
            <a:ext cx="1683385" cy="21544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C805C1-7366-4E31-A849-624E054EE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680" y="6519672"/>
            <a:ext cx="2103120" cy="276999"/>
          </a:xfrm>
        </p:spPr>
        <p:txBody>
          <a:bodyPr/>
          <a:lstStyle/>
          <a:p>
            <a:fld id="{D0A2BBD0-042E-4922-AD24-0FE86A36CBD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35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BE9D-FA86-427F-9C3A-956BB464D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202967"/>
            <a:ext cx="6858000" cy="13849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0A09A2-0E40-46B2-AD28-1B875A961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82083"/>
            <a:ext cx="6858000" cy="27699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EE282-1B9A-4566-92BD-64F8CAEC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19672"/>
            <a:ext cx="2103120" cy="276999"/>
          </a:xfrm>
        </p:spPr>
        <p:txBody>
          <a:bodyPr/>
          <a:lstStyle/>
          <a:p>
            <a:fld id="{B82E7001-1694-4322-B2C4-1A6B075F36E1}" type="datetimeFigureOut">
              <a:rPr lang="it-IT" smtClean="0"/>
              <a:t>06/11/2024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5DF35-3B74-441D-BB0F-3F50566EF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0968" y="6436666"/>
            <a:ext cx="1683385" cy="215444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7B4A-739B-430B-BB65-132111D2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680" y="6519672"/>
            <a:ext cx="2103120" cy="276999"/>
          </a:xfrm>
        </p:spPr>
        <p:txBody>
          <a:bodyPr/>
          <a:lstStyle/>
          <a:p>
            <a:fld id="{22874DA8-69EC-440C-AD6A-202B3D89DE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50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7905" y="1765574"/>
            <a:ext cx="7868189" cy="746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5489" y="1774310"/>
            <a:ext cx="8237855" cy="3894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730968" y="6436666"/>
            <a:ext cx="1683385" cy="22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spc="-5" dirty="0"/>
              <a:t>Prof.ssa</a:t>
            </a:r>
            <a:r>
              <a:rPr spc="-15" dirty="0"/>
              <a:t> </a:t>
            </a:r>
            <a:r>
              <a:rPr spc="-5" dirty="0"/>
              <a:t>M.</a:t>
            </a:r>
            <a:r>
              <a:rPr spc="-15" dirty="0"/>
              <a:t> </a:t>
            </a:r>
            <a:r>
              <a:rPr spc="-5" dirty="0"/>
              <a:t>Di</a:t>
            </a:r>
            <a:r>
              <a:rPr spc="-10" dirty="0"/>
              <a:t> </a:t>
            </a:r>
            <a:r>
              <a:rPr spc="-5" dirty="0"/>
              <a:t>Nicola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519672"/>
            <a:ext cx="2103120" cy="350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519672"/>
            <a:ext cx="2103120" cy="350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andreaprovino.it/2019/03/11/overfitting-spiegazione-in-italiano-towards-machine-learning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E6DDC28-2B17-858E-89C0-AB5A1ACC8EFF}"/>
              </a:ext>
            </a:extLst>
          </p:cNvPr>
          <p:cNvSpPr txBox="1"/>
          <p:nvPr/>
        </p:nvSpPr>
        <p:spPr>
          <a:xfrm>
            <a:off x="990600" y="2181761"/>
            <a:ext cx="784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BIAS &amp; VARIANCE</a:t>
            </a:r>
          </a:p>
        </p:txBody>
      </p:sp>
    </p:spTree>
    <p:extLst>
      <p:ext uri="{BB962C8B-B14F-4D97-AF65-F5344CB8AC3E}">
        <p14:creationId xmlns:p14="http://schemas.microsoft.com/office/powerpoint/2010/main" val="3009191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me fare l'analisi dei residui del regressore con scikit learn - Andrea  Minini">
            <a:extLst>
              <a:ext uri="{FF2B5EF4-FFF2-40B4-BE49-F238E27FC236}">
                <a16:creationId xmlns:a16="http://schemas.microsoft.com/office/drawing/2014/main" id="{6747948B-8D10-CEEB-86FE-3A6089B24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63"/>
          <a:stretch/>
        </p:blipFill>
        <p:spPr bwMode="auto">
          <a:xfrm>
            <a:off x="101272" y="2362200"/>
            <a:ext cx="4638675" cy="322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'analisi grafica dei residui">
            <a:extLst>
              <a:ext uri="{FF2B5EF4-FFF2-40B4-BE49-F238E27FC236}">
                <a16:creationId xmlns:a16="http://schemas.microsoft.com/office/drawing/2014/main" id="{BAF5387B-0908-9404-C748-1DDD4251D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" r="2553" b="7895"/>
          <a:stretch/>
        </p:blipFill>
        <p:spPr bwMode="auto">
          <a:xfrm>
            <a:off x="4768461" y="2286000"/>
            <a:ext cx="4240796" cy="322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0F90600-66D7-31BA-250D-05B8DEBC9B29}"/>
              </a:ext>
            </a:extLst>
          </p:cNvPr>
          <p:cNvSpPr txBox="1"/>
          <p:nvPr/>
        </p:nvSpPr>
        <p:spPr>
          <a:xfrm>
            <a:off x="304800" y="152400"/>
            <a:ext cx="8153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L'analisi grafica dei residui </a:t>
            </a:r>
          </a:p>
          <a:p>
            <a:endParaRPr lang="it-IT" sz="2400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it-IT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Un primo modo per approfondire la distribuzione degli errori è l'analisi grafica degli errori. Calcolo la differenza tra il valore previsto e il valore target per ogni esempi, ossia il residuo.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215D72-030C-C776-7034-44E05C425230}"/>
              </a:ext>
            </a:extLst>
          </p:cNvPr>
          <p:cNvSpPr txBox="1"/>
          <p:nvPr/>
        </p:nvSpPr>
        <p:spPr>
          <a:xfrm>
            <a:off x="533400" y="5583289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Le metriche di errore (MAE –MSE-RMSE) restituiscono soltanto un valore sintetico sulla qualità previsionale. Per comprendere le cause devo svolgere ulteriori indagini più approfondite. Ad esempio, devo cercare di capire in quali caratteristiche (</a:t>
            </a:r>
            <a:r>
              <a:rPr lang="it-IT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feature</a:t>
            </a:r>
            <a:r>
              <a:rPr lang="it-IT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l'errore è più alto.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1702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7D80CE5-066E-F476-0D25-CE5EC8C25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69" y="1371600"/>
            <a:ext cx="7843261" cy="44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7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4F6D5385-FD5F-140F-7454-FC36A2ED5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7232620" cy="542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05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3DCDEE9-394D-C2BD-4C3C-0C39EA4E0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3400"/>
            <a:ext cx="7740421" cy="556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71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terasso 160x190 PLUS S80 | JYSK">
            <a:extLst>
              <a:ext uri="{FF2B5EF4-FFF2-40B4-BE49-F238E27FC236}">
                <a16:creationId xmlns:a16="http://schemas.microsoft.com/office/drawing/2014/main" id="{1BF96923-F808-4CBE-B30A-9E17EF176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48" y="1863130"/>
            <a:ext cx="5126249" cy="278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ccia in giù 1">
            <a:extLst>
              <a:ext uri="{FF2B5EF4-FFF2-40B4-BE49-F238E27FC236}">
                <a16:creationId xmlns:a16="http://schemas.microsoft.com/office/drawing/2014/main" id="{45FC6A59-D032-4E8E-8A6F-AAB59BB14B96}"/>
              </a:ext>
            </a:extLst>
          </p:cNvPr>
          <p:cNvSpPr/>
          <p:nvPr/>
        </p:nvSpPr>
        <p:spPr>
          <a:xfrm>
            <a:off x="2211818" y="4507785"/>
            <a:ext cx="717593" cy="5949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AED424D-7ED4-41B3-B19C-6E55B90B7232}"/>
              </a:ext>
            </a:extLst>
          </p:cNvPr>
          <p:cNvSpPr txBox="1"/>
          <p:nvPr/>
        </p:nvSpPr>
        <p:spPr>
          <a:xfrm>
            <a:off x="1992995" y="5261792"/>
            <a:ext cx="115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MODELLO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30281F9-BCF4-43E2-8D30-67BB7042CB9E}"/>
              </a:ext>
            </a:extLst>
          </p:cNvPr>
          <p:cNvSpPr/>
          <p:nvPr/>
        </p:nvSpPr>
        <p:spPr>
          <a:xfrm>
            <a:off x="5235298" y="1024285"/>
            <a:ext cx="34289" cy="48414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C0AF312B-7A1A-4C7C-A7AB-5D125E095543}"/>
              </a:ext>
            </a:extLst>
          </p:cNvPr>
          <p:cNvSpPr/>
          <p:nvPr/>
        </p:nvSpPr>
        <p:spPr>
          <a:xfrm>
            <a:off x="6959203" y="4507785"/>
            <a:ext cx="717593" cy="5949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46FD955-E9A3-4438-A369-E20AE0FEDD91}"/>
              </a:ext>
            </a:extLst>
          </p:cNvPr>
          <p:cNvSpPr txBox="1"/>
          <p:nvPr/>
        </p:nvSpPr>
        <p:spPr>
          <a:xfrm>
            <a:off x="7018245" y="5261792"/>
            <a:ext cx="94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</a:t>
            </a:r>
          </a:p>
        </p:txBody>
      </p:sp>
      <p:pic>
        <p:nvPicPr>
          <p:cNvPr id="5" name="Picture 2" descr="Person sleeping in bed icon Royalty Free Vector Image">
            <a:extLst>
              <a:ext uri="{FF2B5EF4-FFF2-40B4-BE49-F238E27FC236}">
                <a16:creationId xmlns:a16="http://schemas.microsoft.com/office/drawing/2014/main" id="{A58ABD46-7B51-4ADD-AD5E-1BAF768DC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" t="15791" r="2860" b="16414"/>
          <a:stretch/>
        </p:blipFill>
        <p:spPr bwMode="auto">
          <a:xfrm>
            <a:off x="5881530" y="1388735"/>
            <a:ext cx="2779534" cy="292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556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B5102C3-2C91-7362-6F32-02DB3CA8A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8" y="1600200"/>
            <a:ext cx="8815644" cy="329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93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0FFE8FD-08E8-47DC-ACD5-FD0D85E73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99002"/>
            <a:ext cx="7848600" cy="46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06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E2F6C6E-9E7D-C913-825C-A8285A128AA9}"/>
              </a:ext>
            </a:extLst>
          </p:cNvPr>
          <p:cNvSpPr txBox="1"/>
          <p:nvPr/>
        </p:nvSpPr>
        <p:spPr>
          <a:xfrm>
            <a:off x="1676400" y="1676400"/>
            <a:ext cx="533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BIAS E VARIANZA</a:t>
            </a:r>
          </a:p>
        </p:txBody>
      </p:sp>
    </p:spTree>
    <p:extLst>
      <p:ext uri="{BB962C8B-B14F-4D97-AF65-F5344CB8AC3E}">
        <p14:creationId xmlns:p14="http://schemas.microsoft.com/office/powerpoint/2010/main" val="3605592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33D115-CF0D-1D38-B962-C8B1BB481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5"/>
          <a:stretch/>
        </p:blipFill>
        <p:spPr>
          <a:xfrm>
            <a:off x="1307680" y="381000"/>
            <a:ext cx="652864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89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373F0E-8F78-6031-18B1-750B6AED3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5" t="31407" r="20345" b="2471"/>
          <a:stretch/>
        </p:blipFill>
        <p:spPr>
          <a:xfrm>
            <a:off x="533400" y="1828800"/>
            <a:ext cx="7734299" cy="441959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6E277C2-1F5A-0E3B-03DC-37BBD5A8BD5D}"/>
              </a:ext>
            </a:extLst>
          </p:cNvPr>
          <p:cNvSpPr txBox="1"/>
          <p:nvPr/>
        </p:nvSpPr>
        <p:spPr>
          <a:xfrm>
            <a:off x="3810000" y="762001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Peso – </a:t>
            </a:r>
            <a:r>
              <a:rPr lang="en-US" sz="3600" dirty="0" err="1"/>
              <a:t>Altezza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01514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7">
            <a:extLst>
              <a:ext uri="{FF2B5EF4-FFF2-40B4-BE49-F238E27FC236}">
                <a16:creationId xmlns:a16="http://schemas.microsoft.com/office/drawing/2014/main" id="{A82ECBCF-958A-B8B5-2EBB-F2E09F8C5098}"/>
              </a:ext>
            </a:extLst>
          </p:cNvPr>
          <p:cNvSpPr txBox="1"/>
          <p:nvPr/>
        </p:nvSpPr>
        <p:spPr>
          <a:xfrm>
            <a:off x="383540" y="4369555"/>
            <a:ext cx="8054975" cy="15373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b="1" dirty="0">
                <a:latin typeface="Arial"/>
                <a:cs typeface="Arial"/>
              </a:rPr>
              <a:t>Distribuzione</a:t>
            </a:r>
            <a:r>
              <a:rPr sz="2400" b="1" spc="-6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arbitraria</a:t>
            </a:r>
            <a:endParaRPr sz="2400" dirty="0">
              <a:latin typeface="Arial"/>
              <a:cs typeface="Arial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525"/>
              </a:spcBef>
              <a:buFont typeface="Wingdings"/>
              <a:buChar char=""/>
              <a:tabLst>
                <a:tab pos="756920" algn="l"/>
              </a:tabLst>
            </a:pPr>
            <a:r>
              <a:rPr sz="22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Anche se </a:t>
            </a:r>
            <a:r>
              <a:rPr sz="22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la </a:t>
            </a:r>
            <a:r>
              <a:rPr sz="22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distribuzione è significativamente diversa </a:t>
            </a:r>
            <a:r>
              <a:rPr sz="22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dalla </a:t>
            </a:r>
            <a:r>
              <a:rPr sz="2200" spc="-57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normale è ancora </a:t>
            </a:r>
            <a:r>
              <a:rPr sz="22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possibile </a:t>
            </a:r>
            <a:r>
              <a:rPr sz="22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ricavare </a:t>
            </a:r>
            <a:r>
              <a:rPr sz="22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intervalli </a:t>
            </a:r>
            <a:r>
              <a:rPr sz="22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entro cui </a:t>
            </a:r>
            <a:r>
              <a:rPr sz="22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ci si </a:t>
            </a:r>
            <a:r>
              <a:rPr sz="22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 può</a:t>
            </a:r>
            <a:r>
              <a:rPr sz="2200" spc="2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attendere</a:t>
            </a:r>
            <a:r>
              <a:rPr sz="2200" spc="4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che</a:t>
            </a:r>
            <a:r>
              <a:rPr sz="2200" spc="2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cadano</a:t>
            </a:r>
            <a:r>
              <a:rPr sz="2200" spc="3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33399"/>
                </a:solidFill>
                <a:latin typeface="Microsoft Sans Serif"/>
                <a:cs typeface="Microsoft Sans Serif"/>
              </a:rPr>
              <a:t>i</a:t>
            </a:r>
            <a:r>
              <a:rPr sz="2200" spc="2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valori</a:t>
            </a:r>
            <a:r>
              <a:rPr sz="2200" spc="4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del</a:t>
            </a:r>
            <a:r>
              <a:rPr sz="2200" spc="2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campione.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2BA9D27-F9E1-0A37-DEB7-48B8C59739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3540" y="1625853"/>
            <a:ext cx="8317230" cy="156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pc="-5" dirty="0"/>
              <a:t>La</a:t>
            </a:r>
            <a:r>
              <a:rPr spc="20" dirty="0"/>
              <a:t> </a:t>
            </a:r>
            <a:r>
              <a:rPr spc="-5" dirty="0"/>
              <a:t>varianza</a:t>
            </a:r>
            <a:r>
              <a:rPr spc="50" dirty="0"/>
              <a:t> </a:t>
            </a:r>
            <a:r>
              <a:rPr spc="-5" dirty="0"/>
              <a:t>può</a:t>
            </a:r>
            <a:r>
              <a:rPr spc="30" dirty="0"/>
              <a:t> </a:t>
            </a:r>
            <a:r>
              <a:rPr spc="-5" dirty="0"/>
              <a:t>essere</a:t>
            </a:r>
            <a:r>
              <a:rPr spc="30" dirty="0"/>
              <a:t> </a:t>
            </a:r>
            <a:r>
              <a:rPr spc="-10" dirty="0"/>
              <a:t>impiegata</a:t>
            </a:r>
            <a:r>
              <a:rPr spc="60" dirty="0"/>
              <a:t> </a:t>
            </a:r>
            <a:r>
              <a:rPr spc="-5" dirty="0"/>
              <a:t>per</a:t>
            </a:r>
            <a:r>
              <a:rPr spc="30" dirty="0"/>
              <a:t> </a:t>
            </a:r>
            <a:r>
              <a:rPr spc="-10" dirty="0"/>
              <a:t>delimitare</a:t>
            </a:r>
            <a:r>
              <a:rPr spc="70" dirty="0"/>
              <a:t> </a:t>
            </a:r>
            <a:r>
              <a:rPr spc="-10" dirty="0"/>
              <a:t>l’intervallo </a:t>
            </a:r>
            <a:r>
              <a:rPr spc="-625" dirty="0"/>
              <a:t> </a:t>
            </a:r>
            <a:r>
              <a:rPr spc="-5" dirty="0"/>
              <a:t>intorno</a:t>
            </a:r>
            <a:r>
              <a:rPr spc="25" dirty="0"/>
              <a:t> </a:t>
            </a:r>
            <a:r>
              <a:rPr spc="-10" dirty="0"/>
              <a:t>alla</a:t>
            </a:r>
            <a:r>
              <a:rPr spc="35" dirty="0"/>
              <a:t> </a:t>
            </a:r>
            <a:r>
              <a:rPr spc="-5" dirty="0"/>
              <a:t>media</a:t>
            </a:r>
            <a:r>
              <a:rPr spc="35" dirty="0"/>
              <a:t> </a:t>
            </a:r>
            <a:r>
              <a:rPr spc="-5" dirty="0"/>
              <a:t>campionaria</a:t>
            </a:r>
            <a:r>
              <a:rPr spc="55" dirty="0"/>
              <a:t> </a:t>
            </a:r>
            <a:r>
              <a:rPr spc="-10" dirty="0"/>
              <a:t>in</a:t>
            </a:r>
            <a:r>
              <a:rPr spc="30" dirty="0"/>
              <a:t> </a:t>
            </a:r>
            <a:r>
              <a:rPr spc="-5" dirty="0"/>
              <a:t>cui</a:t>
            </a:r>
            <a:r>
              <a:rPr spc="20" dirty="0"/>
              <a:t> </a:t>
            </a:r>
            <a:r>
              <a:rPr dirty="0"/>
              <a:t>è</a:t>
            </a:r>
            <a:r>
              <a:rPr spc="25" dirty="0"/>
              <a:t> </a:t>
            </a:r>
            <a:r>
              <a:rPr spc="-5" dirty="0"/>
              <a:t>ragionevole </a:t>
            </a:r>
            <a:r>
              <a:rPr dirty="0"/>
              <a:t> </a:t>
            </a:r>
            <a:r>
              <a:rPr spc="-5" dirty="0"/>
              <a:t>attendersi</a:t>
            </a:r>
            <a:r>
              <a:rPr spc="20" dirty="0"/>
              <a:t> </a:t>
            </a:r>
            <a:r>
              <a:rPr spc="-5" dirty="0"/>
              <a:t>che</a:t>
            </a:r>
            <a:r>
              <a:rPr spc="35" dirty="0"/>
              <a:t> </a:t>
            </a:r>
            <a:r>
              <a:rPr spc="-5" dirty="0"/>
              <a:t>cadano</a:t>
            </a:r>
            <a:r>
              <a:rPr spc="35" dirty="0"/>
              <a:t> </a:t>
            </a:r>
            <a:r>
              <a:rPr spc="-15" dirty="0"/>
              <a:t>i</a:t>
            </a:r>
            <a:r>
              <a:rPr spc="25" dirty="0"/>
              <a:t> </a:t>
            </a:r>
            <a:r>
              <a:rPr spc="-10" dirty="0"/>
              <a:t>valori</a:t>
            </a:r>
            <a:r>
              <a:rPr spc="40" dirty="0"/>
              <a:t> </a:t>
            </a:r>
            <a:r>
              <a:rPr spc="-10" dirty="0"/>
              <a:t>del</a:t>
            </a:r>
            <a:r>
              <a:rPr spc="30" dirty="0"/>
              <a:t> </a:t>
            </a:r>
            <a:r>
              <a:rPr spc="-5" dirty="0"/>
              <a:t>campione.</a:t>
            </a: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b="1" dirty="0">
                <a:latin typeface="Arial"/>
                <a:cs typeface="Arial"/>
              </a:rPr>
              <a:t>Distribuzione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normale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1F38E96-1E5F-453B-51E5-C3CB66E3B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8992" y="479882"/>
            <a:ext cx="545401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/>
              <a:t>Varianza</a:t>
            </a:r>
            <a:r>
              <a:rPr sz="2800" b="1" spc="-65" dirty="0"/>
              <a:t> </a:t>
            </a:r>
            <a:r>
              <a:rPr sz="2800" b="1" spc="-5" dirty="0"/>
              <a:t>campionaria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51E49F-550A-8DCD-C278-3B2885798B65}"/>
              </a:ext>
            </a:extLst>
          </p:cNvPr>
          <p:cNvSpPr txBox="1"/>
          <p:nvPr/>
        </p:nvSpPr>
        <p:spPr>
          <a:xfrm>
            <a:off x="955778" y="2743200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299720" algn="l"/>
              </a:tabLst>
            </a:pPr>
            <a:r>
              <a:rPr lang="it-IT" sz="18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L’intervallo </a:t>
            </a:r>
            <a:endParaRPr lang="it-IT" sz="1800" dirty="0">
              <a:latin typeface="Microsoft Sans Serif"/>
              <a:cs typeface="Microsoft Sans Serif"/>
            </a:endParaRPr>
          </a:p>
        </p:txBody>
      </p:sp>
      <p:pic>
        <p:nvPicPr>
          <p:cNvPr id="11" name="object 8">
            <a:extLst>
              <a:ext uri="{FF2B5EF4-FFF2-40B4-BE49-F238E27FC236}">
                <a16:creationId xmlns:a16="http://schemas.microsoft.com/office/drawing/2014/main" id="{B472D091-1A91-B799-0959-49EF7B869DC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800" y="2802167"/>
            <a:ext cx="843433" cy="251397"/>
          </a:xfrm>
          <a:prstGeom prst="rect">
            <a:avLst/>
          </a:prstGeom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75B3DD9E-7717-8DB2-93E9-2F81C526371D}"/>
              </a:ext>
            </a:extLst>
          </p:cNvPr>
          <p:cNvSpPr txBox="1"/>
          <p:nvPr/>
        </p:nvSpPr>
        <p:spPr>
          <a:xfrm>
            <a:off x="3625850" y="2743200"/>
            <a:ext cx="5134610" cy="1003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contiene circa </a:t>
            </a:r>
            <a:r>
              <a:rPr spc="-15" dirty="0">
                <a:solidFill>
                  <a:srgbClr val="333399"/>
                </a:solidFill>
                <a:latin typeface="Microsoft Sans Serif"/>
                <a:cs typeface="Microsoft Sans Serif"/>
              </a:rPr>
              <a:t>il </a:t>
            </a:r>
            <a:r>
              <a:rPr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68% dei </a:t>
            </a:r>
            <a:r>
              <a:rPr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valori </a:t>
            </a:r>
            <a:r>
              <a:rPr spc="-5" dirty="0" err="1">
                <a:solidFill>
                  <a:srgbClr val="333399"/>
                </a:solidFill>
                <a:latin typeface="Microsoft Sans Serif"/>
                <a:cs typeface="Microsoft Sans Serif"/>
              </a:rPr>
              <a:t>osservati</a:t>
            </a:r>
            <a:r>
              <a:rPr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endParaRPr lang="it-IT" dirty="0">
              <a:solidFill>
                <a:srgbClr val="333399"/>
              </a:solidFill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pc="-5" dirty="0" err="1">
                <a:solidFill>
                  <a:srgbClr val="333399"/>
                </a:solidFill>
                <a:latin typeface="Microsoft Sans Serif"/>
                <a:cs typeface="Microsoft Sans Serif"/>
              </a:rPr>
              <a:t>contiene</a:t>
            </a:r>
            <a:r>
              <a:rPr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 circa </a:t>
            </a:r>
            <a:r>
              <a:rPr spc="-15" dirty="0">
                <a:solidFill>
                  <a:srgbClr val="333399"/>
                </a:solidFill>
                <a:latin typeface="Microsoft Sans Serif"/>
                <a:cs typeface="Microsoft Sans Serif"/>
              </a:rPr>
              <a:t>il </a:t>
            </a:r>
            <a:r>
              <a:rPr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95% </a:t>
            </a:r>
            <a:r>
              <a:rPr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dei valori </a:t>
            </a:r>
            <a:r>
              <a:rPr spc="-5" dirty="0" err="1">
                <a:solidFill>
                  <a:srgbClr val="333399"/>
                </a:solidFill>
                <a:latin typeface="Microsoft Sans Serif"/>
                <a:cs typeface="Microsoft Sans Serif"/>
              </a:rPr>
              <a:t>osservati</a:t>
            </a:r>
            <a:r>
              <a:rPr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endParaRPr lang="it-IT" dirty="0">
              <a:solidFill>
                <a:srgbClr val="333399"/>
              </a:solidFill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pc="-5" dirty="0" err="1">
                <a:solidFill>
                  <a:srgbClr val="333399"/>
                </a:solidFill>
                <a:latin typeface="Microsoft Sans Serif"/>
                <a:cs typeface="Microsoft Sans Serif"/>
              </a:rPr>
              <a:t>contiene</a:t>
            </a:r>
            <a:r>
              <a:rPr spc="3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circa</a:t>
            </a:r>
            <a:r>
              <a:rPr spc="2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pc="-15" dirty="0">
                <a:solidFill>
                  <a:srgbClr val="333399"/>
                </a:solidFill>
                <a:latin typeface="Microsoft Sans Serif"/>
                <a:cs typeface="Microsoft Sans Serif"/>
              </a:rPr>
              <a:t>il</a:t>
            </a:r>
            <a:r>
              <a:rPr spc="2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100%</a:t>
            </a:r>
            <a:r>
              <a:rPr spc="3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dei</a:t>
            </a:r>
            <a:r>
              <a:rPr spc="2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valori</a:t>
            </a:r>
            <a:r>
              <a:rPr spc="3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osservati</a:t>
            </a:r>
            <a:endParaRPr dirty="0">
              <a:latin typeface="Microsoft Sans Serif"/>
              <a:cs typeface="Microsoft Sans Serif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D76A676-26C1-B6BF-AEA2-78F43465537F}"/>
              </a:ext>
            </a:extLst>
          </p:cNvPr>
          <p:cNvSpPr txBox="1"/>
          <p:nvPr/>
        </p:nvSpPr>
        <p:spPr>
          <a:xfrm>
            <a:off x="955778" y="3078579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299720" algn="l"/>
              </a:tabLst>
            </a:pPr>
            <a:r>
              <a:rPr lang="it-IT" sz="18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L’intervallo </a:t>
            </a:r>
            <a:endParaRPr lang="it-IT" sz="1800" dirty="0">
              <a:latin typeface="Microsoft Sans Serif"/>
              <a:cs typeface="Microsoft Sans Serif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05C2280-4166-307B-2D61-82188C42B773}"/>
              </a:ext>
            </a:extLst>
          </p:cNvPr>
          <p:cNvSpPr txBox="1"/>
          <p:nvPr/>
        </p:nvSpPr>
        <p:spPr>
          <a:xfrm>
            <a:off x="973189" y="3447911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299720" algn="l"/>
              </a:tabLst>
            </a:pPr>
            <a:r>
              <a:rPr lang="it-IT" sz="18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L’intervallo </a:t>
            </a:r>
            <a:endParaRPr lang="it-IT" sz="1800" dirty="0">
              <a:latin typeface="Microsoft Sans Serif"/>
              <a:cs typeface="Microsoft Sans Serif"/>
            </a:endParaRPr>
          </a:p>
        </p:txBody>
      </p:sp>
      <p:pic>
        <p:nvPicPr>
          <p:cNvPr id="17" name="object 9">
            <a:extLst>
              <a:ext uri="{FF2B5EF4-FFF2-40B4-BE49-F238E27FC236}">
                <a16:creationId xmlns:a16="http://schemas.microsoft.com/office/drawing/2014/main" id="{2B2C6B70-E71C-600C-D4D5-4B515BD888F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2156" y="3172989"/>
            <a:ext cx="1009882" cy="251397"/>
          </a:xfrm>
          <a:prstGeom prst="rect">
            <a:avLst/>
          </a:prstGeom>
        </p:spPr>
      </p:pic>
      <p:pic>
        <p:nvPicPr>
          <p:cNvPr id="18" name="object 10">
            <a:extLst>
              <a:ext uri="{FF2B5EF4-FFF2-40B4-BE49-F238E27FC236}">
                <a16:creationId xmlns:a16="http://schemas.microsoft.com/office/drawing/2014/main" id="{526ABC9F-66E0-E477-530A-994CA233B25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85973" y="3514722"/>
            <a:ext cx="1009882" cy="2513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34105-9EC8-5DA2-EDC5-7CABBE6AA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58" t="28889" r="17781" b="2222"/>
          <a:stretch/>
        </p:blipFill>
        <p:spPr>
          <a:xfrm>
            <a:off x="533400" y="1066800"/>
            <a:ext cx="83058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66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C3533FA-00B0-8CA2-F1EF-D813CB51B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2600"/>
            <a:ext cx="8382000" cy="446828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640301-7106-C4D0-5F3A-6CDBF27B400A}"/>
              </a:ext>
            </a:extLst>
          </p:cNvPr>
          <p:cNvSpPr txBox="1"/>
          <p:nvPr/>
        </p:nvSpPr>
        <p:spPr>
          <a:xfrm>
            <a:off x="2819400" y="533400"/>
            <a:ext cx="495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AZZURRI  = TRAINING SET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VERDI = TEST SET</a:t>
            </a:r>
          </a:p>
        </p:txBody>
      </p:sp>
    </p:spTree>
    <p:extLst>
      <p:ext uri="{BB962C8B-B14F-4D97-AF65-F5344CB8AC3E}">
        <p14:creationId xmlns:p14="http://schemas.microsoft.com/office/powerpoint/2010/main" val="509593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9592D5-DF32-B0B8-48D3-C5905EE01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1" t="22222" r="11286"/>
          <a:stretch/>
        </p:blipFill>
        <p:spPr>
          <a:xfrm>
            <a:off x="381000" y="1219200"/>
            <a:ext cx="8382000" cy="512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12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9B81C9C-AAED-D92B-957B-8452424BF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0" t="28889" r="13367"/>
          <a:stretch/>
        </p:blipFill>
        <p:spPr>
          <a:xfrm>
            <a:off x="533400" y="1752600"/>
            <a:ext cx="8458200" cy="48768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D205307-7EB0-C174-00F9-FC77D053942A}"/>
              </a:ext>
            </a:extLst>
          </p:cNvPr>
          <p:cNvSpPr txBox="1"/>
          <p:nvPr/>
        </p:nvSpPr>
        <p:spPr>
          <a:xfrm>
            <a:off x="1409700" y="38100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L’inabilità</a:t>
            </a:r>
            <a:r>
              <a:rPr lang="en-US" sz="3200" dirty="0"/>
              <a:t> del </a:t>
            </a:r>
            <a:r>
              <a:rPr lang="en-US" sz="3200" dirty="0" err="1"/>
              <a:t>modello</a:t>
            </a:r>
            <a:r>
              <a:rPr lang="en-US" sz="3200" dirty="0"/>
              <a:t> di ML di </a:t>
            </a:r>
            <a:r>
              <a:rPr lang="en-US" sz="3200" dirty="0" err="1"/>
              <a:t>descrivere</a:t>
            </a:r>
            <a:r>
              <a:rPr lang="en-US" sz="3200" dirty="0"/>
              <a:t> </a:t>
            </a:r>
            <a:r>
              <a:rPr lang="en-US" sz="3200" dirty="0" err="1"/>
              <a:t>correttamente</a:t>
            </a:r>
            <a:r>
              <a:rPr lang="en-US" sz="3200" dirty="0"/>
              <a:t> la </a:t>
            </a:r>
            <a:r>
              <a:rPr lang="en-US" sz="3200" dirty="0" err="1"/>
              <a:t>relazione</a:t>
            </a:r>
            <a:r>
              <a:rPr lang="en-US" sz="3200" dirty="0"/>
              <a:t> è definite come </a:t>
            </a:r>
            <a:r>
              <a:rPr lang="en-US" sz="3200" b="1" i="1" dirty="0"/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1974552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633B41-0B35-0473-706C-FC4D50E61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1" t="24444" r="19212"/>
          <a:stretch/>
        </p:blipFill>
        <p:spPr>
          <a:xfrm>
            <a:off x="533400" y="1676400"/>
            <a:ext cx="8458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85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7BAA5-06A2-481C-9ECD-43DF3A474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37"/>
          <a:stretch/>
        </p:blipFill>
        <p:spPr>
          <a:xfrm>
            <a:off x="0" y="2743201"/>
            <a:ext cx="8925405" cy="28956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322E39-5D69-134D-000F-BD2E520B1EEF}"/>
              </a:ext>
            </a:extLst>
          </p:cNvPr>
          <p:cNvSpPr txBox="1"/>
          <p:nvPr/>
        </p:nvSpPr>
        <p:spPr>
          <a:xfrm>
            <a:off x="5724144" y="838200"/>
            <a:ext cx="342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MODELLO COMPLESSO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DE2865-A684-6B37-1E6C-B6A3DDFA1404}"/>
              </a:ext>
            </a:extLst>
          </p:cNvPr>
          <p:cNvSpPr txBox="1"/>
          <p:nvPr/>
        </p:nvSpPr>
        <p:spPr>
          <a:xfrm>
            <a:off x="838200" y="874776"/>
            <a:ext cx="342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REGRESSIONE</a:t>
            </a:r>
          </a:p>
          <a:p>
            <a:r>
              <a:rPr lang="en-US" sz="4000" dirty="0"/>
              <a:t>LINEARE</a:t>
            </a:r>
          </a:p>
        </p:txBody>
      </p:sp>
    </p:spTree>
    <p:extLst>
      <p:ext uri="{BB962C8B-B14F-4D97-AF65-F5344CB8AC3E}">
        <p14:creationId xmlns:p14="http://schemas.microsoft.com/office/powerpoint/2010/main" val="4233756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C113654-BB11-9E2C-6525-A0B2DF7CE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3"/>
          <a:stretch/>
        </p:blipFill>
        <p:spPr>
          <a:xfrm>
            <a:off x="228600" y="2503226"/>
            <a:ext cx="8610600" cy="259004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B0CFD58-ABEB-7A13-4FB0-0173B406EBC1}"/>
              </a:ext>
            </a:extLst>
          </p:cNvPr>
          <p:cNvSpPr txBox="1"/>
          <p:nvPr/>
        </p:nvSpPr>
        <p:spPr>
          <a:xfrm>
            <a:off x="1409700" y="38100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L’ </a:t>
            </a:r>
            <a:r>
              <a:rPr lang="en-US" sz="3200" dirty="0" err="1"/>
              <a:t>inabilità</a:t>
            </a:r>
            <a:r>
              <a:rPr lang="en-US" sz="3200" dirty="0"/>
              <a:t> del </a:t>
            </a:r>
            <a:r>
              <a:rPr lang="en-US" sz="3200" dirty="0" err="1"/>
              <a:t>modello</a:t>
            </a:r>
            <a:r>
              <a:rPr lang="en-US" sz="3200" dirty="0"/>
              <a:t> di ML di </a:t>
            </a:r>
            <a:r>
              <a:rPr lang="en-US" sz="3200" dirty="0" err="1"/>
              <a:t>descrivere</a:t>
            </a:r>
            <a:r>
              <a:rPr lang="en-US" sz="3200" dirty="0"/>
              <a:t> </a:t>
            </a:r>
            <a:r>
              <a:rPr lang="en-US" sz="3200" dirty="0" err="1"/>
              <a:t>performare</a:t>
            </a:r>
            <a:r>
              <a:rPr lang="en-US" sz="3200" dirty="0"/>
              <a:t> bene </a:t>
            </a:r>
            <a:r>
              <a:rPr lang="en-US" sz="3200" dirty="0" err="1"/>
              <a:t>anche</a:t>
            </a:r>
            <a:r>
              <a:rPr lang="en-US" sz="3200" dirty="0"/>
              <a:t> </a:t>
            </a:r>
            <a:r>
              <a:rPr lang="en-US" sz="3200" dirty="0" err="1"/>
              <a:t>nel</a:t>
            </a:r>
            <a:r>
              <a:rPr lang="en-US" sz="3200" dirty="0"/>
              <a:t> test set è definite come </a:t>
            </a:r>
            <a:r>
              <a:rPr lang="en-US" sz="3200" b="1" i="1" dirty="0"/>
              <a:t>VARIANZA</a:t>
            </a:r>
          </a:p>
        </p:txBody>
      </p:sp>
    </p:spTree>
    <p:extLst>
      <p:ext uri="{BB962C8B-B14F-4D97-AF65-F5344CB8AC3E}">
        <p14:creationId xmlns:p14="http://schemas.microsoft.com/office/powerpoint/2010/main" val="40875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E32EFF-BF92-4746-97F9-02C342534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0"/>
          <a:stretch/>
        </p:blipFill>
        <p:spPr>
          <a:xfrm>
            <a:off x="0" y="2743200"/>
            <a:ext cx="9144000" cy="26518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FEF720-B04C-6399-A8A3-27A62815956D}"/>
              </a:ext>
            </a:extLst>
          </p:cNvPr>
          <p:cNvSpPr txBox="1"/>
          <p:nvPr/>
        </p:nvSpPr>
        <p:spPr>
          <a:xfrm>
            <a:off x="1257300" y="228600"/>
            <a:ext cx="662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L’ERROE DELLA REGRESSIONE LINEARE SULLA PARTE DI TRAINING E TEST è COMPARABILE</a:t>
            </a:r>
          </a:p>
        </p:txBody>
      </p:sp>
    </p:spTree>
    <p:extLst>
      <p:ext uri="{BB962C8B-B14F-4D97-AF65-F5344CB8AC3E}">
        <p14:creationId xmlns:p14="http://schemas.microsoft.com/office/powerpoint/2010/main" val="989381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3D73F-2CA3-4A1D-A1A0-E2950D479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58"/>
          <a:stretch/>
        </p:blipFill>
        <p:spPr>
          <a:xfrm>
            <a:off x="-3048" y="2362200"/>
            <a:ext cx="9144000" cy="280879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909000F-5384-4C21-B5AE-D88589460C1A}"/>
              </a:ext>
            </a:extLst>
          </p:cNvPr>
          <p:cNvSpPr txBox="1"/>
          <p:nvPr/>
        </p:nvSpPr>
        <p:spPr>
          <a:xfrm>
            <a:off x="5562600" y="978408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MODELLO COMPLESSO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4BAD39C-9EDC-E6C7-4143-C79BE121E664}"/>
              </a:ext>
            </a:extLst>
          </p:cNvPr>
          <p:cNvSpPr txBox="1"/>
          <p:nvPr/>
        </p:nvSpPr>
        <p:spPr>
          <a:xfrm>
            <a:off x="762000" y="9906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REGRESSIONE LINEARE</a:t>
            </a:r>
          </a:p>
        </p:txBody>
      </p:sp>
    </p:spTree>
    <p:extLst>
      <p:ext uri="{BB962C8B-B14F-4D97-AF65-F5344CB8AC3E}">
        <p14:creationId xmlns:p14="http://schemas.microsoft.com/office/powerpoint/2010/main" val="2222280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87823E5-1AB9-49D9-976F-36E96A386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04" t="4673" r="7156" b="1309"/>
          <a:stretch/>
        </p:blipFill>
        <p:spPr>
          <a:xfrm>
            <a:off x="4922377" y="1045613"/>
            <a:ext cx="4163939" cy="483585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00AC63C-5E87-4885-8A48-71B75184C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9" t="3573" r="4547" b="3550"/>
          <a:stretch/>
        </p:blipFill>
        <p:spPr>
          <a:xfrm>
            <a:off x="230737" y="1908537"/>
            <a:ext cx="4454495" cy="397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72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E7ACA82A-A57C-2786-253F-7590BEFE6E01}"/>
              </a:ext>
            </a:extLst>
          </p:cNvPr>
          <p:cNvSpPr txBox="1">
            <a:spLocks/>
          </p:cNvSpPr>
          <p:nvPr/>
        </p:nvSpPr>
        <p:spPr>
          <a:xfrm>
            <a:off x="1594485" y="479882"/>
            <a:ext cx="596138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it-IT" sz="3200" b="1" kern="0" dirty="0">
                <a:solidFill>
                  <a:sysClr val="windowText" lastClr="000000"/>
                </a:solidFill>
              </a:rPr>
              <a:t>Teorema</a:t>
            </a:r>
            <a:r>
              <a:rPr lang="it-IT" sz="3200" b="1" kern="0" spc="-55" dirty="0">
                <a:solidFill>
                  <a:sysClr val="windowText" lastClr="000000"/>
                </a:solidFill>
              </a:rPr>
              <a:t> </a:t>
            </a:r>
            <a:r>
              <a:rPr lang="it-IT" sz="3200" b="1" kern="0" dirty="0">
                <a:solidFill>
                  <a:sysClr val="windowText" lastClr="000000"/>
                </a:solidFill>
              </a:rPr>
              <a:t>di</a:t>
            </a:r>
            <a:r>
              <a:rPr lang="it-IT" sz="3200" b="1" kern="0" spc="-30" dirty="0">
                <a:solidFill>
                  <a:sysClr val="windowText" lastClr="000000"/>
                </a:solidFill>
              </a:rPr>
              <a:t> </a:t>
            </a:r>
            <a:r>
              <a:rPr lang="it-IT" sz="3200" b="1" kern="0" dirty="0" err="1">
                <a:solidFill>
                  <a:sysClr val="windowText" lastClr="000000"/>
                </a:solidFill>
              </a:rPr>
              <a:t>Tchebysheff</a:t>
            </a:r>
            <a:endParaRPr lang="it-IT" sz="32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8D8595A-8BC8-FD49-5E98-6A92063E4452}"/>
              </a:ext>
            </a:extLst>
          </p:cNvPr>
          <p:cNvSpPr txBox="1"/>
          <p:nvPr/>
        </p:nvSpPr>
        <p:spPr>
          <a:xfrm>
            <a:off x="489712" y="1243329"/>
            <a:ext cx="8168005" cy="14903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3500" marR="55244" algn="just">
              <a:lnSpc>
                <a:spcPct val="98800"/>
              </a:lnSpc>
              <a:spcBef>
                <a:spcPts val="135"/>
              </a:spcBef>
              <a:tabLst>
                <a:tab pos="6904355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Dato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un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numero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Symbol"/>
                <a:cs typeface="Symbol"/>
              </a:rPr>
              <a:t>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¸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un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insieme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di</a:t>
            </a:r>
            <a:r>
              <a:rPr sz="2400" spc="620" dirty="0">
                <a:latin typeface="Microsoft Sans Serif"/>
                <a:cs typeface="Microsoft Sans Serif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m</a:t>
            </a:r>
            <a:r>
              <a:rPr sz="2400" i="1" spc="5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valori 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b="1" i="1" spc="-10" dirty="0">
                <a:latin typeface="Times New Roman"/>
                <a:cs typeface="Times New Roman"/>
              </a:rPr>
              <a:t>a</a:t>
            </a:r>
            <a:r>
              <a:rPr sz="2400" i="1" spc="-1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i="1" spc="-10" dirty="0">
                <a:latin typeface="Times New Roman"/>
                <a:cs typeface="Times New Roman"/>
              </a:rPr>
              <a:t>x</a:t>
            </a:r>
            <a:r>
              <a:rPr sz="2400" i="1" spc="-15" baseline="-20833" dirty="0">
                <a:latin typeface="Times New Roman"/>
                <a:cs typeface="Times New Roman"/>
              </a:rPr>
              <a:t>1</a:t>
            </a:r>
            <a:r>
              <a:rPr sz="2400" i="1" spc="-10" dirty="0">
                <a:latin typeface="Times New Roman"/>
                <a:cs typeface="Times New Roman"/>
              </a:rPr>
              <a:t>,x</a:t>
            </a:r>
            <a:r>
              <a:rPr sz="2400" i="1" spc="-15" baseline="-20833" dirty="0">
                <a:latin typeface="Times New Roman"/>
                <a:cs typeface="Times New Roman"/>
              </a:rPr>
              <a:t>2</a:t>
            </a:r>
            <a:r>
              <a:rPr sz="2400" i="1" spc="-10" dirty="0">
                <a:latin typeface="Times New Roman"/>
                <a:cs typeface="Times New Roman"/>
              </a:rPr>
              <a:t>,</a:t>
            </a:r>
            <a:r>
              <a:rPr sz="2500" i="1" spc="-10" dirty="0">
                <a:latin typeface="Arial"/>
                <a:cs typeface="Arial"/>
              </a:rPr>
              <a:t></a:t>
            </a:r>
            <a:r>
              <a:rPr sz="2400" i="1" spc="-10" dirty="0">
                <a:latin typeface="Times New Roman"/>
                <a:cs typeface="Times New Roman"/>
              </a:rPr>
              <a:t>,x</a:t>
            </a:r>
            <a:r>
              <a:rPr sz="2400" i="1" spc="-15" baseline="-20833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Microsoft Sans Serif"/>
                <a:cs typeface="Microsoft Sans Serif"/>
              </a:rPr>
              <a:t>, </a:t>
            </a:r>
            <a:r>
              <a:rPr sz="2400" spc="-5" dirty="0">
                <a:latin typeface="Microsoft Sans Serif"/>
                <a:cs typeface="Microsoft Sans Serif"/>
              </a:rPr>
              <a:t>una percentuale pari ad almeno </a:t>
            </a:r>
            <a:r>
              <a:rPr sz="2400" dirty="0">
                <a:latin typeface="Times New Roman"/>
                <a:cs typeface="Times New Roman"/>
              </a:rPr>
              <a:t>(1-1/</a:t>
            </a:r>
            <a:r>
              <a:rPr sz="2400" dirty="0">
                <a:latin typeface="Symbol"/>
                <a:cs typeface="Symbol"/>
              </a:rPr>
              <a:t></a:t>
            </a:r>
            <a:r>
              <a:rPr sz="2400" baseline="24305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) </a:t>
            </a:r>
            <a:r>
              <a:rPr sz="2400" spc="-15" dirty="0">
                <a:latin typeface="Microsoft Sans Serif"/>
                <a:cs typeface="Microsoft Sans Serif"/>
              </a:rPr>
              <a:t>dei 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valori</a:t>
            </a:r>
            <a:r>
              <a:rPr sz="2400" spc="30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si</a:t>
            </a:r>
            <a:r>
              <a:rPr sz="2400" spc="30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colloca</a:t>
            </a:r>
            <a:r>
              <a:rPr sz="2400" spc="31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all’interno</a:t>
            </a:r>
            <a:r>
              <a:rPr sz="2400" spc="30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dell’intervallo	</a:t>
            </a:r>
            <a:r>
              <a:rPr sz="2400" dirty="0">
                <a:latin typeface="Microsoft Sans Serif"/>
                <a:cs typeface="Microsoft Sans Serif"/>
              </a:rPr>
              <a:t>,</a:t>
            </a:r>
            <a:r>
              <a:rPr sz="2400" spc="229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ossia</a:t>
            </a:r>
            <a:r>
              <a:rPr sz="2400" spc="2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non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più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di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Symbol"/>
                <a:cs typeface="Symbol"/>
              </a:rPr>
              <a:t>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deviazioni</a:t>
            </a:r>
            <a:r>
              <a:rPr sz="2400" spc="7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standard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dalla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media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campionaria.</a:t>
            </a:r>
            <a:endParaRPr sz="2400" dirty="0">
              <a:latin typeface="Microsoft Sans Serif"/>
              <a:cs typeface="Microsoft Sans Serif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1EECAAE1-05B1-BDC4-230D-B48A73B5066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7680" y="2061555"/>
            <a:ext cx="1112715" cy="278419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549E7034-43BA-F9C1-A658-1F3EE40CF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276600"/>
            <a:ext cx="3733827" cy="29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5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55485B1-39E6-8A35-BFEC-9266D0BCC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0"/>
            <a:ext cx="7121525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223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BA14C-55A2-C0C5-6E63-261E46A41722}"/>
              </a:ext>
            </a:extLst>
          </p:cNvPr>
          <p:cNvSpPr txBox="1"/>
          <p:nvPr/>
        </p:nvSpPr>
        <p:spPr>
          <a:xfrm>
            <a:off x="381000" y="76200"/>
            <a:ext cx="80772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i="0" dirty="0">
                <a:solidFill>
                  <a:srgbClr val="111111"/>
                </a:solidFill>
                <a:effectLst/>
                <a:latin typeface="Lato" panose="020F0502020204030203" pitchFamily="34" charset="0"/>
              </a:rPr>
              <a:t>VARIANZA</a:t>
            </a:r>
          </a:p>
          <a:p>
            <a:pPr algn="just"/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La Varianza fa riferimento alla </a:t>
            </a:r>
            <a:r>
              <a:rPr lang="it-IT" b="1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sensibilità </a:t>
            </a:r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it-IT" b="0" i="1" dirty="0" err="1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sensitivity</a:t>
            </a:r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) del modello alle piccole variazioni nel dataset di training.</a:t>
            </a:r>
          </a:p>
          <a:p>
            <a:pPr algn="just"/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Cresce all’aumentare dei </a:t>
            </a:r>
            <a:r>
              <a:rPr lang="it-IT" b="1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gradi di libertà</a:t>
            </a:r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 (</a:t>
            </a:r>
            <a:r>
              <a:rPr lang="it-IT" b="0" i="1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degrees of </a:t>
            </a:r>
            <a:r>
              <a:rPr lang="it-IT" b="0" i="1" dirty="0" err="1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freedom</a:t>
            </a:r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).</a:t>
            </a:r>
          </a:p>
          <a:p>
            <a:pPr algn="just"/>
            <a:endParaRPr lang="it-IT" b="0" i="0" dirty="0">
              <a:solidFill>
                <a:srgbClr val="2C2C2C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Ad esempio, è assai probabile che un modello polinomiale di alto grado abbia una </a:t>
            </a:r>
            <a:r>
              <a:rPr lang="it-IT" b="0" i="1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high </a:t>
            </a:r>
            <a:r>
              <a:rPr lang="it-IT" b="0" i="1" dirty="0" err="1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variance</a:t>
            </a:r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 e di conseguenza sia prone </a:t>
            </a:r>
            <a:r>
              <a:rPr lang="it-IT" b="1" i="0" u="none" strike="noStrike" dirty="0">
                <a:solidFill>
                  <a:srgbClr val="00A8B5"/>
                </a:solidFill>
                <a:effectLst/>
                <a:latin typeface="Open Sans" panose="020B0606030504020204" pitchFamily="34" charset="0"/>
                <a:hlinkClick r:id="rId2"/>
              </a:rPr>
              <a:t>all’</a:t>
            </a:r>
            <a:r>
              <a:rPr lang="it-IT" b="1" i="0" u="none" strike="noStrike" dirty="0" err="1">
                <a:solidFill>
                  <a:srgbClr val="00A8B5"/>
                </a:solidFill>
                <a:effectLst/>
                <a:latin typeface="Open Sans" panose="020B0606030504020204" pitchFamily="34" charset="0"/>
                <a:hlinkClick r:id="rId2"/>
              </a:rPr>
              <a:t>overfitting</a:t>
            </a:r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/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Questo perché l’attenzione posta ai dati di training è eccessiva, e la generalizzazione su quelli mai visti prima pessima.</a:t>
            </a:r>
          </a:p>
          <a:p>
            <a:pPr algn="just"/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Come risultato, le performance in allenamento sono ottime e in testing scandalose: </a:t>
            </a:r>
            <a:r>
              <a:rPr lang="it-IT" b="1" i="0" dirty="0" err="1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overfitting</a:t>
            </a:r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!</a:t>
            </a:r>
          </a:p>
          <a:p>
            <a:pPr algn="just"/>
            <a:endParaRPr lang="it-IT" b="0" i="0" dirty="0">
              <a:solidFill>
                <a:srgbClr val="2C2C2C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it-IT" b="1" i="0" dirty="0">
                <a:solidFill>
                  <a:srgbClr val="111111"/>
                </a:solidFill>
                <a:effectLst/>
                <a:latin typeface="Lato" panose="020F0502020204030203" pitchFamily="34" charset="0"/>
              </a:rPr>
              <a:t>BIAS</a:t>
            </a:r>
          </a:p>
          <a:p>
            <a:pPr algn="just"/>
            <a:r>
              <a:rPr lang="it-IT" dirty="0">
                <a:solidFill>
                  <a:srgbClr val="2C2C2C"/>
                </a:solidFill>
                <a:latin typeface="Open Sans" panose="020B0606030504020204" pitchFamily="34" charset="0"/>
              </a:rPr>
              <a:t>U</a:t>
            </a:r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siamo il termine </a:t>
            </a:r>
            <a:r>
              <a:rPr lang="it-IT" b="0" i="1" dirty="0" err="1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bias</a:t>
            </a:r>
            <a:r>
              <a:rPr lang="it-IT" b="0" i="1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per riferirci all’accuratezza del modello (</a:t>
            </a:r>
            <a:r>
              <a:rPr lang="it-IT" b="0" i="1" dirty="0" err="1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accuracy</a:t>
            </a:r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), che può essere influenzata dalle </a:t>
            </a:r>
            <a:r>
              <a:rPr lang="it-IT" b="1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assunzioni errate</a:t>
            </a:r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. (</a:t>
            </a:r>
            <a:r>
              <a:rPr lang="it-IT" b="0" i="1" dirty="0" err="1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wrong</a:t>
            </a:r>
            <a:r>
              <a:rPr lang="it-IT" b="0" i="1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it-IT" b="0" i="1" dirty="0" err="1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assumption</a:t>
            </a:r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endParaRPr lang="it-IT" dirty="0"/>
          </a:p>
          <a:p>
            <a:pPr algn="just"/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All’</a:t>
            </a:r>
            <a:r>
              <a:rPr lang="it-IT" b="1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aumentare della complessità</a:t>
            </a:r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 di un modello infatti, la </a:t>
            </a:r>
            <a:r>
              <a:rPr lang="it-IT" b="0" i="1" u="sng" dirty="0" err="1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variance</a:t>
            </a:r>
            <a:r>
              <a:rPr lang="it-IT" b="0" i="1" u="sng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it-IT" b="0" i="0" u="sng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crescerà</a:t>
            </a:r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 mentre la </a:t>
            </a:r>
            <a:r>
              <a:rPr lang="it-IT" b="0" i="1" u="sng" dirty="0" err="1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bias</a:t>
            </a:r>
            <a:r>
              <a:rPr lang="it-IT" b="0" i="0" u="sng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 diminuirà</a:t>
            </a:r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 (</a:t>
            </a:r>
            <a:r>
              <a:rPr lang="it-IT" b="1" i="0" dirty="0" err="1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overfitting</a:t>
            </a:r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pPr algn="just"/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Contrariamente, </a:t>
            </a:r>
            <a:r>
              <a:rPr lang="it-IT" b="1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ridurre</a:t>
            </a:r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it-IT" b="1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la complessità </a:t>
            </a:r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implica un </a:t>
            </a:r>
            <a:r>
              <a:rPr lang="it-IT" b="0" i="0" u="sng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aumento del </a:t>
            </a:r>
            <a:r>
              <a:rPr lang="it-IT" b="0" i="1" u="sng" dirty="0" err="1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bias</a:t>
            </a:r>
            <a:r>
              <a:rPr lang="it-IT" b="0" i="1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e una </a:t>
            </a:r>
            <a:r>
              <a:rPr lang="it-IT" b="0" i="0" u="sng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diminuzione della </a:t>
            </a:r>
            <a:r>
              <a:rPr lang="it-IT" b="0" i="1" u="sng" dirty="0" err="1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variance</a:t>
            </a:r>
            <a:r>
              <a:rPr lang="it-IT" b="0" i="0" u="sng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 (</a:t>
            </a:r>
            <a:r>
              <a:rPr lang="it-IT" b="1" i="0" dirty="0" err="1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underfitting</a:t>
            </a:r>
            <a:r>
              <a:rPr lang="it-IT" b="0" i="0" dirty="0">
                <a:solidFill>
                  <a:srgbClr val="2C2C2C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4350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BA2AD0B-6DDF-A56C-F8EB-4C7E4C08E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1970"/>
            <a:ext cx="8066060" cy="56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18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4ABE6E79-B957-0462-6EBC-31F485F420EE}"/>
              </a:ext>
            </a:extLst>
          </p:cNvPr>
          <p:cNvSpPr txBox="1"/>
          <p:nvPr/>
        </p:nvSpPr>
        <p:spPr>
          <a:xfrm>
            <a:off x="535940" y="1625853"/>
            <a:ext cx="7912734" cy="192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  <a:tab pos="356235" algn="l"/>
                <a:tab pos="862965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La	</a:t>
            </a:r>
            <a:r>
              <a:rPr sz="2400" i="1" spc="-5" dirty="0">
                <a:latin typeface="Arial"/>
                <a:cs typeface="Arial"/>
              </a:rPr>
              <a:t>covarianza</a:t>
            </a:r>
            <a:r>
              <a:rPr sz="2400" i="1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quantifica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la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forza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della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relazione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tra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due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insiemi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di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valori,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ovvero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misura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quanto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lineare</a:t>
            </a:r>
            <a:r>
              <a:rPr sz="2400" spc="8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è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la </a:t>
            </a:r>
            <a:r>
              <a:rPr sz="2400" spc="-5" dirty="0">
                <a:latin typeface="Microsoft Sans Serif"/>
                <a:cs typeface="Microsoft Sans Serif"/>
              </a:rPr>
              <a:t> dipendenza</a:t>
            </a:r>
            <a:r>
              <a:rPr sz="2400" spc="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tra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due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attributi;</a:t>
            </a:r>
            <a:endParaRPr sz="2400" dirty="0">
              <a:latin typeface="Microsoft Sans Serif"/>
              <a:cs typeface="Microsoft Sans Serif"/>
            </a:endParaRPr>
          </a:p>
          <a:p>
            <a:pPr marL="355600" marR="295910" indent="-34353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La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covarianza</a:t>
            </a:r>
            <a:r>
              <a:rPr sz="2400" spc="5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è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la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media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del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prodotto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delle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deviazioni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dei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valori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dalla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media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degli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insiemi</a:t>
            </a:r>
            <a:r>
              <a:rPr sz="2400" spc="5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dei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dati</a:t>
            </a:r>
            <a:endParaRPr sz="2400" dirty="0">
              <a:latin typeface="Microsoft Sans Serif"/>
              <a:cs typeface="Microsoft Sans Serif"/>
            </a:endParaRP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08609270-6513-58F2-87A1-C480170E872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6147" y="3895405"/>
            <a:ext cx="5904479" cy="667389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F84B0F6A-D7C2-C596-8323-1CA6D8470EAF}"/>
              </a:ext>
            </a:extLst>
          </p:cNvPr>
          <p:cNvSpPr txBox="1"/>
          <p:nvPr/>
        </p:nvSpPr>
        <p:spPr>
          <a:xfrm>
            <a:off x="535940" y="4918328"/>
            <a:ext cx="75704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un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valore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positivo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indica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una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variazione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di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X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Y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nella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stessa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direzione,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un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valore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negativo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l’opposto</a:t>
            </a:r>
            <a:endParaRPr sz="2400" dirty="0">
              <a:latin typeface="Microsoft Sans Serif"/>
              <a:cs typeface="Microsoft Sans Serif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E6B91A5-2A7F-084A-B89D-2447715B18B3}"/>
              </a:ext>
            </a:extLst>
          </p:cNvPr>
          <p:cNvSpPr txBox="1">
            <a:spLocks/>
          </p:cNvSpPr>
          <p:nvPr/>
        </p:nvSpPr>
        <p:spPr>
          <a:xfrm>
            <a:off x="3181350" y="479882"/>
            <a:ext cx="278257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it-IT" sz="4000" b="1" kern="0" spc="-5" dirty="0">
                <a:solidFill>
                  <a:sysClr val="windowText" lastClr="000000"/>
                </a:solidFill>
              </a:rPr>
              <a:t>Covarianza</a:t>
            </a:r>
            <a:endParaRPr lang="it-IT" b="1" kern="0" spc="-5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502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A5385E39-6A55-3CE4-0660-1A011D48B2BC}"/>
              </a:ext>
            </a:extLst>
          </p:cNvPr>
          <p:cNvSpPr txBox="1">
            <a:spLocks/>
          </p:cNvSpPr>
          <p:nvPr/>
        </p:nvSpPr>
        <p:spPr>
          <a:xfrm>
            <a:off x="2986277" y="479882"/>
            <a:ext cx="317055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it-IT" sz="4000" b="1" kern="0" spc="-5" dirty="0">
                <a:solidFill>
                  <a:sysClr val="windowText" lastClr="000000"/>
                </a:solidFill>
              </a:rPr>
              <a:t>Correlazione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97707D5A-8362-451C-0280-EBE4812E074E}"/>
              </a:ext>
            </a:extLst>
          </p:cNvPr>
          <p:cNvSpPr txBox="1"/>
          <p:nvPr/>
        </p:nvSpPr>
        <p:spPr>
          <a:xfrm>
            <a:off x="535940" y="1625853"/>
            <a:ext cx="8063230" cy="3500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6195" indent="-34353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  <a:tab pos="356235" algn="l"/>
                <a:tab pos="400177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Un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limite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della</a:t>
            </a:r>
            <a:r>
              <a:rPr sz="2400" spc="7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covarianza	è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la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sua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dipendenza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dall’unità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di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misura.</a:t>
            </a:r>
            <a:endParaRPr sz="2400" dirty="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Per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esempio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possiamo</a:t>
            </a:r>
            <a:r>
              <a:rPr sz="2400" spc="5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aumentare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il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fattore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covarianza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di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1000,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semplicemente</a:t>
            </a:r>
            <a:r>
              <a:rPr sz="2400" spc="5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usando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come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unità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di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misura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€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in 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luogo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di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lang="en-US" sz="2400" spc="-5" dirty="0">
                <a:latin typeface="Microsoft Sans Serif"/>
                <a:cs typeface="Microsoft Sans Serif"/>
              </a:rPr>
              <a:t>k</a:t>
            </a:r>
            <a:r>
              <a:rPr sz="2400" spc="-5" dirty="0">
                <a:latin typeface="Microsoft Sans Serif"/>
                <a:cs typeface="Microsoft Sans Serif"/>
              </a:rPr>
              <a:t>€</a:t>
            </a:r>
            <a:endParaRPr sz="24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25"/>
              </a:spcBef>
              <a:buFont typeface="Wingdings"/>
              <a:buChar char=""/>
              <a:tabLst>
                <a:tab pos="756920" algn="l"/>
              </a:tabLst>
            </a:pPr>
            <a:r>
              <a:rPr sz="22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Nel</a:t>
            </a:r>
            <a:r>
              <a:rPr sz="2200" spc="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33399"/>
                </a:solidFill>
                <a:latin typeface="Microsoft Sans Serif"/>
                <a:cs typeface="Microsoft Sans Serif"/>
              </a:rPr>
              <a:t>caso</a:t>
            </a:r>
            <a:r>
              <a:rPr sz="2200" spc="2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le</a:t>
            </a:r>
            <a:r>
              <a:rPr sz="2200" spc="1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unità</a:t>
            </a:r>
            <a:r>
              <a:rPr sz="2200" spc="1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33399"/>
                </a:solidFill>
                <a:latin typeface="Microsoft Sans Serif"/>
                <a:cs typeface="Microsoft Sans Serif"/>
              </a:rPr>
              <a:t>sono</a:t>
            </a:r>
            <a:r>
              <a:rPr sz="2200" spc="2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appropriate</a:t>
            </a:r>
            <a:endParaRPr sz="2200" dirty="0">
              <a:latin typeface="Microsoft Sans Serif"/>
              <a:cs typeface="Microsoft Sans Serif"/>
            </a:endParaRPr>
          </a:p>
          <a:p>
            <a:pPr marL="355600" marR="52705" indent="-34353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La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misura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di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i="1" spc="-5" dirty="0">
                <a:latin typeface="Arial"/>
                <a:cs typeface="Arial"/>
              </a:rPr>
              <a:t>correlazione</a:t>
            </a:r>
            <a:r>
              <a:rPr sz="2400" i="1" spc="45" dirty="0">
                <a:latin typeface="Arial"/>
                <a:cs typeface="Arial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risolve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il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problema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producendo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un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risultato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indipendente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dalle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unita`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di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misura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 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compreso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tra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310" dirty="0">
                <a:latin typeface="Microsoft Sans Serif"/>
                <a:cs typeface="Microsoft Sans Serif"/>
              </a:rPr>
              <a:t>–1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</a:t>
            </a:r>
            <a:endParaRPr sz="2400" dirty="0">
              <a:latin typeface="Microsoft Sans Serif"/>
              <a:cs typeface="Microsoft Sans Serif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32BB7E92-1BB5-6D8E-A2E1-92D31629477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6378" y="5262391"/>
            <a:ext cx="3081521" cy="5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37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61989695-4E00-6F40-A297-66D2B638CCE5}"/>
              </a:ext>
            </a:extLst>
          </p:cNvPr>
          <p:cNvSpPr txBox="1"/>
          <p:nvPr/>
        </p:nvSpPr>
        <p:spPr>
          <a:xfrm>
            <a:off x="609600" y="381000"/>
            <a:ext cx="8020050" cy="37830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0640" indent="-34353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  <a:tab pos="356235" algn="l"/>
                <a:tab pos="5426710" algn="l"/>
              </a:tabLst>
            </a:pPr>
            <a:r>
              <a:rPr sz="2000" spc="-5" dirty="0">
                <a:latin typeface="Microsoft Sans Serif"/>
                <a:cs typeface="Microsoft Sans Serif"/>
              </a:rPr>
              <a:t>Un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valore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della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correlazione</a:t>
            </a:r>
            <a:r>
              <a:rPr sz="2000" spc="7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vicino</a:t>
            </a:r>
            <a:r>
              <a:rPr sz="2000" spc="5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a	</a:t>
            </a:r>
            <a:r>
              <a:rPr sz="2000" spc="310" dirty="0">
                <a:solidFill>
                  <a:srgbClr val="333399"/>
                </a:solidFill>
                <a:latin typeface="Microsoft Sans Serif"/>
                <a:cs typeface="Microsoft Sans Serif"/>
              </a:rPr>
              <a:t>–1</a:t>
            </a:r>
            <a:r>
              <a:rPr sz="2000" spc="2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indica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che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i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due </a:t>
            </a:r>
            <a:r>
              <a:rPr sz="2000" spc="-6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insiemi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di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valori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tendono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variare</a:t>
            </a:r>
            <a:r>
              <a:rPr sz="2000" spc="4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in</a:t>
            </a:r>
            <a:r>
              <a:rPr sz="2000" spc="2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33399"/>
                </a:solidFill>
                <a:latin typeface="Microsoft Sans Serif"/>
                <a:cs typeface="Microsoft Sans Serif"/>
              </a:rPr>
              <a:t>senso</a:t>
            </a:r>
            <a:r>
              <a:rPr sz="2000" spc="4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opposto</a:t>
            </a:r>
            <a:endParaRPr sz="2000" dirty="0">
              <a:latin typeface="Microsoft Sans Serif"/>
              <a:cs typeface="Microsoft Sans Serif"/>
            </a:endParaRPr>
          </a:p>
          <a:p>
            <a:pPr marL="355600" marR="116839" indent="-34353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000" spc="-5" dirty="0">
                <a:latin typeface="Microsoft Sans Serif"/>
                <a:cs typeface="Microsoft Sans Serif"/>
              </a:rPr>
              <a:t>Un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valore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della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correlazione</a:t>
            </a:r>
            <a:r>
              <a:rPr sz="2000" spc="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vicino</a:t>
            </a:r>
            <a:r>
              <a:rPr sz="2000" spc="3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a</a:t>
            </a:r>
            <a:r>
              <a:rPr sz="2000" spc="3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+1</a:t>
            </a:r>
            <a:r>
              <a:rPr sz="2000" spc="2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indica</a:t>
            </a:r>
            <a:r>
              <a:rPr sz="2000" spc="6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che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i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due </a:t>
            </a:r>
            <a:r>
              <a:rPr sz="2000" spc="-6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insiemi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di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valori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tendono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a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variare</a:t>
            </a:r>
            <a:r>
              <a:rPr sz="2000" spc="4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nello</a:t>
            </a:r>
            <a:r>
              <a:rPr sz="2000" spc="4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33399"/>
                </a:solidFill>
                <a:latin typeface="Microsoft Sans Serif"/>
                <a:cs typeface="Microsoft Sans Serif"/>
              </a:rPr>
              <a:t>stesso</a:t>
            </a:r>
            <a:r>
              <a:rPr sz="2000" spc="2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senso</a:t>
            </a:r>
            <a:endParaRPr sz="2000" dirty="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000" spc="-5" dirty="0">
                <a:latin typeface="Microsoft Sans Serif"/>
                <a:cs typeface="Microsoft Sans Serif"/>
              </a:rPr>
              <a:t>Una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indipendenza</a:t>
            </a:r>
            <a:r>
              <a:rPr sz="2000" spc="7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nelle</a:t>
            </a:r>
            <a:r>
              <a:rPr sz="2000" spc="5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variazioni</a:t>
            </a:r>
            <a:r>
              <a:rPr sz="2000" spc="8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dei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due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valori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produce </a:t>
            </a:r>
            <a:r>
              <a:rPr sz="2000" spc="-6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un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indice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di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correlazione</a:t>
            </a:r>
            <a:r>
              <a:rPr sz="2000" spc="5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uguale</a:t>
            </a:r>
            <a:r>
              <a:rPr sz="2000" spc="4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33399"/>
                </a:solidFill>
                <a:latin typeface="Microsoft Sans Serif"/>
                <a:cs typeface="Microsoft Sans Serif"/>
              </a:rPr>
              <a:t>a</a:t>
            </a:r>
            <a:r>
              <a:rPr sz="2000" spc="3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33399"/>
                </a:solidFill>
                <a:latin typeface="Microsoft Sans Serif"/>
                <a:cs typeface="Microsoft Sans Serif"/>
              </a:rPr>
              <a:t>0</a:t>
            </a:r>
            <a:endParaRPr sz="2000" dirty="0">
              <a:latin typeface="Microsoft Sans Serif"/>
              <a:cs typeface="Microsoft Sans Serif"/>
            </a:endParaRPr>
          </a:p>
          <a:p>
            <a:pPr marL="355600" marR="264795" indent="-343535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5600" algn="l"/>
                <a:tab pos="356235" algn="l"/>
                <a:tab pos="5695950" algn="l"/>
              </a:tabLst>
            </a:pPr>
            <a:r>
              <a:rPr sz="2000" dirty="0">
                <a:latin typeface="Microsoft Sans Serif"/>
                <a:cs typeface="Microsoft Sans Serif"/>
              </a:rPr>
              <a:t>Ma,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attenzione: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333399"/>
                </a:solidFill>
                <a:latin typeface="Microsoft Sans Serif"/>
                <a:cs typeface="Microsoft Sans Serif"/>
              </a:rPr>
              <a:t>l’indice</a:t>
            </a:r>
            <a:r>
              <a:rPr sz="2000" spc="8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di</a:t>
            </a:r>
            <a:r>
              <a:rPr sz="2000" spc="3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correlazione	</a:t>
            </a:r>
            <a:r>
              <a:rPr sz="2000" spc="-5" dirty="0">
                <a:latin typeface="Microsoft Sans Serif"/>
                <a:cs typeface="Microsoft Sans Serif"/>
              </a:rPr>
              <a:t>è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rilevante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solo </a:t>
            </a:r>
            <a:r>
              <a:rPr sz="2000" spc="-62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per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0" dirty="0" err="1">
                <a:solidFill>
                  <a:srgbClr val="333399"/>
                </a:solidFill>
                <a:latin typeface="Microsoft Sans Serif"/>
                <a:cs typeface="Microsoft Sans Serif"/>
              </a:rPr>
              <a:t>relazioni</a:t>
            </a:r>
            <a:r>
              <a:rPr sz="2000" spc="6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2000" i="1" spc="-5" dirty="0" err="1">
                <a:solidFill>
                  <a:srgbClr val="333399"/>
                </a:solidFill>
                <a:latin typeface="Arial"/>
                <a:cs typeface="Arial"/>
              </a:rPr>
              <a:t>lineari</a:t>
            </a:r>
            <a:endParaRPr lang="it-IT" sz="2000" i="1" spc="-5" dirty="0">
              <a:solidFill>
                <a:srgbClr val="333399"/>
              </a:solidFill>
              <a:latin typeface="Arial"/>
              <a:cs typeface="Arial"/>
            </a:endParaRPr>
          </a:p>
          <a:p>
            <a:pPr marL="12065" marR="264795">
              <a:lnSpc>
                <a:spcPct val="100000"/>
              </a:lnSpc>
              <a:spcBef>
                <a:spcPts val="575"/>
              </a:spcBef>
              <a:tabLst>
                <a:tab pos="355600" algn="l"/>
                <a:tab pos="356235" algn="l"/>
                <a:tab pos="5695950" algn="l"/>
              </a:tabLst>
            </a:pPr>
            <a:endParaRPr sz="2000" dirty="0">
              <a:latin typeface="Arial"/>
              <a:cs typeface="Arial"/>
            </a:endParaRPr>
          </a:p>
          <a:p>
            <a:pPr marL="355600" marR="688975" indent="-34353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000" spc="-10" dirty="0">
                <a:highlight>
                  <a:srgbClr val="FFFF00"/>
                </a:highlight>
                <a:latin typeface="Microsoft Sans Serif"/>
                <a:cs typeface="Microsoft Sans Serif"/>
              </a:rPr>
              <a:t>L’indice</a:t>
            </a:r>
            <a:r>
              <a:rPr sz="2000" spc="45" dirty="0">
                <a:highlight>
                  <a:srgbClr val="FFFF00"/>
                </a:highlight>
                <a:latin typeface="Microsoft Sans Serif"/>
                <a:cs typeface="Microsoft Sans Serif"/>
              </a:rPr>
              <a:t> </a:t>
            </a:r>
            <a:r>
              <a:rPr sz="2000" spc="-5" dirty="0">
                <a:highlight>
                  <a:srgbClr val="FFFF00"/>
                </a:highlight>
                <a:latin typeface="Microsoft Sans Serif"/>
                <a:cs typeface="Microsoft Sans Serif"/>
              </a:rPr>
              <a:t>può</a:t>
            </a:r>
            <a:r>
              <a:rPr sz="2000" spc="30" dirty="0">
                <a:highlight>
                  <a:srgbClr val="FFFF00"/>
                </a:highlight>
                <a:latin typeface="Microsoft Sans Serif"/>
                <a:cs typeface="Microsoft Sans Serif"/>
              </a:rPr>
              <a:t> </a:t>
            </a:r>
            <a:r>
              <a:rPr sz="2000" spc="-5" dirty="0">
                <a:highlight>
                  <a:srgbClr val="FFFF00"/>
                </a:highlight>
                <a:latin typeface="Microsoft Sans Serif"/>
                <a:cs typeface="Microsoft Sans Serif"/>
              </a:rPr>
              <a:t>risultare</a:t>
            </a:r>
            <a:r>
              <a:rPr sz="2000" spc="40" dirty="0">
                <a:highlight>
                  <a:srgbClr val="FFFF00"/>
                </a:highlight>
                <a:latin typeface="Microsoft Sans Serif"/>
                <a:cs typeface="Microsoft Sans Serif"/>
              </a:rPr>
              <a:t> </a:t>
            </a:r>
            <a:r>
              <a:rPr sz="2000" spc="-10" dirty="0">
                <a:highlight>
                  <a:srgbClr val="FFFF00"/>
                </a:highlight>
                <a:latin typeface="Microsoft Sans Serif"/>
                <a:cs typeface="Microsoft Sans Serif"/>
              </a:rPr>
              <a:t>vicino</a:t>
            </a:r>
            <a:r>
              <a:rPr sz="2000" spc="30" dirty="0">
                <a:highlight>
                  <a:srgbClr val="FFFF00"/>
                </a:highlight>
                <a:latin typeface="Microsoft Sans Serif"/>
                <a:cs typeface="Microsoft Sans Serif"/>
              </a:rPr>
              <a:t> </a:t>
            </a:r>
            <a:r>
              <a:rPr sz="2000" dirty="0">
                <a:highlight>
                  <a:srgbClr val="FFFF00"/>
                </a:highlight>
                <a:latin typeface="Microsoft Sans Serif"/>
                <a:cs typeface="Microsoft Sans Serif"/>
              </a:rPr>
              <a:t>a</a:t>
            </a:r>
            <a:r>
              <a:rPr sz="2000" spc="20" dirty="0">
                <a:highlight>
                  <a:srgbClr val="FFFF00"/>
                </a:highlight>
                <a:latin typeface="Microsoft Sans Serif"/>
                <a:cs typeface="Microsoft Sans Serif"/>
              </a:rPr>
              <a:t> </a:t>
            </a:r>
            <a:r>
              <a:rPr sz="2000" dirty="0">
                <a:highlight>
                  <a:srgbClr val="FFFF00"/>
                </a:highlight>
                <a:latin typeface="Microsoft Sans Serif"/>
                <a:cs typeface="Microsoft Sans Serif"/>
              </a:rPr>
              <a:t>0</a:t>
            </a:r>
            <a:r>
              <a:rPr sz="2000" spc="20" dirty="0">
                <a:highlight>
                  <a:srgbClr val="FFFF00"/>
                </a:highlight>
                <a:latin typeface="Microsoft Sans Serif"/>
                <a:cs typeface="Microsoft Sans Serif"/>
              </a:rPr>
              <a:t> </a:t>
            </a:r>
            <a:r>
              <a:rPr sz="2000" spc="-5" dirty="0">
                <a:highlight>
                  <a:srgbClr val="FFFF00"/>
                </a:highlight>
                <a:latin typeface="Microsoft Sans Serif"/>
                <a:cs typeface="Microsoft Sans Serif"/>
              </a:rPr>
              <a:t>anche</a:t>
            </a:r>
            <a:r>
              <a:rPr sz="2000" spc="35" dirty="0">
                <a:highlight>
                  <a:srgbClr val="FFFF00"/>
                </a:highlight>
                <a:latin typeface="Microsoft Sans Serif"/>
                <a:cs typeface="Microsoft Sans Serif"/>
              </a:rPr>
              <a:t> </a:t>
            </a:r>
            <a:r>
              <a:rPr sz="2000" dirty="0">
                <a:highlight>
                  <a:srgbClr val="FFFF00"/>
                </a:highlight>
                <a:latin typeface="Microsoft Sans Serif"/>
                <a:cs typeface="Microsoft Sans Serif"/>
              </a:rPr>
              <a:t>se</a:t>
            </a:r>
            <a:r>
              <a:rPr sz="2000" spc="15" dirty="0">
                <a:highlight>
                  <a:srgbClr val="FFFF00"/>
                </a:highlight>
                <a:latin typeface="Microsoft Sans Serif"/>
                <a:cs typeface="Microsoft Sans Serif"/>
              </a:rPr>
              <a:t> </a:t>
            </a:r>
            <a:r>
              <a:rPr sz="2000" spc="-10" dirty="0">
                <a:highlight>
                  <a:srgbClr val="FFFF00"/>
                </a:highlight>
                <a:latin typeface="Microsoft Sans Serif"/>
                <a:cs typeface="Microsoft Sans Serif"/>
              </a:rPr>
              <a:t>esiste</a:t>
            </a:r>
            <a:r>
              <a:rPr sz="2000" spc="30" dirty="0">
                <a:highlight>
                  <a:srgbClr val="FFFF00"/>
                </a:highlight>
                <a:latin typeface="Microsoft Sans Serif"/>
                <a:cs typeface="Microsoft Sans Serif"/>
              </a:rPr>
              <a:t> </a:t>
            </a:r>
            <a:r>
              <a:rPr sz="2000" spc="-5" dirty="0">
                <a:highlight>
                  <a:srgbClr val="FFFF00"/>
                </a:highlight>
                <a:latin typeface="Microsoft Sans Serif"/>
                <a:cs typeface="Microsoft Sans Serif"/>
              </a:rPr>
              <a:t>una </a:t>
            </a:r>
            <a:r>
              <a:rPr sz="2000" spc="-625" dirty="0">
                <a:highlight>
                  <a:srgbClr val="FFFF00"/>
                </a:highlight>
                <a:latin typeface="Microsoft Sans Serif"/>
                <a:cs typeface="Microsoft Sans Serif"/>
              </a:rPr>
              <a:t> </a:t>
            </a:r>
            <a:r>
              <a:rPr sz="2000" spc="-5" dirty="0">
                <a:highlight>
                  <a:srgbClr val="FFFF00"/>
                </a:highlight>
                <a:latin typeface="Microsoft Sans Serif"/>
                <a:cs typeface="Microsoft Sans Serif"/>
              </a:rPr>
              <a:t>relazione</a:t>
            </a:r>
            <a:r>
              <a:rPr sz="2000" spc="45" dirty="0">
                <a:highlight>
                  <a:srgbClr val="FFFF00"/>
                </a:highlight>
                <a:latin typeface="Microsoft Sans Serif"/>
                <a:cs typeface="Microsoft Sans Serif"/>
              </a:rPr>
              <a:t> </a:t>
            </a:r>
            <a:r>
              <a:rPr sz="2000" spc="-5" dirty="0">
                <a:highlight>
                  <a:srgbClr val="FFFF00"/>
                </a:highlight>
                <a:latin typeface="Microsoft Sans Serif"/>
                <a:cs typeface="Microsoft Sans Serif"/>
              </a:rPr>
              <a:t>non</a:t>
            </a:r>
            <a:r>
              <a:rPr sz="2000" spc="20" dirty="0">
                <a:highlight>
                  <a:srgbClr val="FFFF00"/>
                </a:highlight>
                <a:latin typeface="Microsoft Sans Serif"/>
                <a:cs typeface="Microsoft Sans Serif"/>
              </a:rPr>
              <a:t> </a:t>
            </a:r>
            <a:r>
              <a:rPr sz="2000" spc="-10" dirty="0">
                <a:highlight>
                  <a:srgbClr val="FFFF00"/>
                </a:highlight>
                <a:latin typeface="Microsoft Sans Serif"/>
                <a:cs typeface="Microsoft Sans Serif"/>
              </a:rPr>
              <a:t>lineare</a:t>
            </a:r>
            <a:r>
              <a:rPr sz="2000" spc="65" dirty="0">
                <a:highlight>
                  <a:srgbClr val="FFFF00"/>
                </a:highlight>
                <a:latin typeface="Microsoft Sans Serif"/>
                <a:cs typeface="Microsoft Sans Serif"/>
              </a:rPr>
              <a:t> </a:t>
            </a:r>
            <a:r>
              <a:rPr sz="2000" dirty="0">
                <a:highlight>
                  <a:srgbClr val="FFFF00"/>
                </a:highlight>
                <a:latin typeface="Microsoft Sans Serif"/>
                <a:cs typeface="Microsoft Sans Serif"/>
              </a:rPr>
              <a:t>tra</a:t>
            </a:r>
            <a:r>
              <a:rPr sz="2000" spc="5" dirty="0">
                <a:highlight>
                  <a:srgbClr val="FFFF00"/>
                </a:highlight>
                <a:latin typeface="Microsoft Sans Serif"/>
                <a:cs typeface="Microsoft Sans Serif"/>
              </a:rPr>
              <a:t> </a:t>
            </a:r>
            <a:r>
              <a:rPr sz="2000" spc="-15" dirty="0">
                <a:highlight>
                  <a:srgbClr val="FFFF00"/>
                </a:highlight>
                <a:latin typeface="Microsoft Sans Serif"/>
                <a:cs typeface="Microsoft Sans Serif"/>
              </a:rPr>
              <a:t>i</a:t>
            </a:r>
            <a:r>
              <a:rPr sz="2000" spc="25" dirty="0">
                <a:highlight>
                  <a:srgbClr val="FFFF00"/>
                </a:highlight>
                <a:latin typeface="Microsoft Sans Serif"/>
                <a:cs typeface="Microsoft Sans Serif"/>
              </a:rPr>
              <a:t> </a:t>
            </a:r>
            <a:r>
              <a:rPr sz="2000" spc="-5" dirty="0">
                <a:highlight>
                  <a:srgbClr val="FFFF00"/>
                </a:highlight>
                <a:latin typeface="Microsoft Sans Serif"/>
                <a:cs typeface="Microsoft Sans Serif"/>
              </a:rPr>
              <a:t>due</a:t>
            </a:r>
            <a:r>
              <a:rPr sz="2000" spc="35" dirty="0">
                <a:highlight>
                  <a:srgbClr val="FFFF00"/>
                </a:highlight>
                <a:latin typeface="Microsoft Sans Serif"/>
                <a:cs typeface="Microsoft Sans Serif"/>
              </a:rPr>
              <a:t> </a:t>
            </a:r>
            <a:r>
              <a:rPr sz="2000" spc="-10" dirty="0">
                <a:highlight>
                  <a:srgbClr val="FFFF00"/>
                </a:highlight>
                <a:latin typeface="Microsoft Sans Serif"/>
                <a:cs typeface="Microsoft Sans Serif"/>
              </a:rPr>
              <a:t>insiemi</a:t>
            </a:r>
            <a:r>
              <a:rPr sz="2000" spc="55" dirty="0">
                <a:highlight>
                  <a:srgbClr val="FFFF00"/>
                </a:highlight>
                <a:latin typeface="Microsoft Sans Serif"/>
                <a:cs typeface="Microsoft Sans Serif"/>
              </a:rPr>
              <a:t> </a:t>
            </a:r>
            <a:r>
              <a:rPr sz="2000" spc="-10" dirty="0">
                <a:highlight>
                  <a:srgbClr val="FFFF00"/>
                </a:highlight>
                <a:latin typeface="Microsoft Sans Serif"/>
                <a:cs typeface="Microsoft Sans Serif"/>
              </a:rPr>
              <a:t>di</a:t>
            </a:r>
            <a:r>
              <a:rPr sz="2000" spc="25" dirty="0">
                <a:highlight>
                  <a:srgbClr val="FFFF00"/>
                </a:highlight>
                <a:latin typeface="Microsoft Sans Serif"/>
                <a:cs typeface="Microsoft Sans Serif"/>
              </a:rPr>
              <a:t> </a:t>
            </a:r>
            <a:r>
              <a:rPr sz="2000" spc="-10" dirty="0">
                <a:highlight>
                  <a:srgbClr val="FFFF00"/>
                </a:highlight>
                <a:latin typeface="Microsoft Sans Serif"/>
                <a:cs typeface="Microsoft Sans Serif"/>
              </a:rPr>
              <a:t>valori.</a:t>
            </a:r>
            <a:endParaRPr sz="2000" dirty="0">
              <a:highlight>
                <a:srgbClr val="FFFF00"/>
              </a:highlight>
              <a:latin typeface="Microsoft Sans Serif"/>
              <a:cs typeface="Microsoft Sans Serif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4D653E9-4A78-6FAF-B789-3BC06AC05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495800"/>
            <a:ext cx="4610140" cy="22728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B605623-54B5-4B91-2014-16A8F6A2D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4469121"/>
            <a:ext cx="4343400" cy="231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73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A7F3AF0-7FD9-4562-258A-90E5AE306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7" r="11661"/>
          <a:stretch/>
        </p:blipFill>
        <p:spPr>
          <a:xfrm>
            <a:off x="118479" y="152400"/>
            <a:ext cx="3962401" cy="6341182"/>
          </a:xfrm>
          <a:prstGeom prst="rect">
            <a:avLst/>
          </a:prstGeom>
        </p:spPr>
      </p:pic>
      <p:pic>
        <p:nvPicPr>
          <p:cNvPr id="5" name="Picture 2" descr="diagramma dispersione">
            <a:extLst>
              <a:ext uri="{FF2B5EF4-FFF2-40B4-BE49-F238E27FC236}">
                <a16:creationId xmlns:a16="http://schemas.microsoft.com/office/drawing/2014/main" id="{840A910D-83B2-0074-1E6A-95195A39A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880" y="1535148"/>
            <a:ext cx="4813422" cy="357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85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egression - Why is R2 of a prediction lower than another prediction while  RMSE is lower too? - Stack Overflow">
            <a:extLst>
              <a:ext uri="{FF2B5EF4-FFF2-40B4-BE49-F238E27FC236}">
                <a16:creationId xmlns:a16="http://schemas.microsoft.com/office/drawing/2014/main" id="{40746687-CA4F-B8DC-94AF-B3513E9CA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57"/>
          <a:stretch/>
        </p:blipFill>
        <p:spPr bwMode="auto">
          <a:xfrm>
            <a:off x="1371600" y="304800"/>
            <a:ext cx="6400800" cy="659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73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</TotalTime>
  <Words>670</Words>
  <Application>Microsoft Office PowerPoint</Application>
  <PresentationFormat>Personalizzato</PresentationFormat>
  <Paragraphs>60</Paragraphs>
  <Slides>31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42" baseType="lpstr">
      <vt:lpstr>Arial</vt:lpstr>
      <vt:lpstr>Arial MT</vt:lpstr>
      <vt:lpstr>Calibri</vt:lpstr>
      <vt:lpstr>Lato</vt:lpstr>
      <vt:lpstr>Microsoft Sans Serif</vt:lpstr>
      <vt:lpstr>Open Sans</vt:lpstr>
      <vt:lpstr>Symbol</vt:lpstr>
      <vt:lpstr>Times New Roman</vt:lpstr>
      <vt:lpstr>Verdana</vt:lpstr>
      <vt:lpstr>Wingdings</vt:lpstr>
      <vt:lpstr>Office Theme</vt:lpstr>
      <vt:lpstr>Presentazione standard di PowerPoint</vt:lpstr>
      <vt:lpstr>Varianza campionaria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Informazioni, nuove conoscenze, decisioni</dc:title>
  <cp:lastModifiedBy>Daniele Grotti</cp:lastModifiedBy>
  <cp:revision>17</cp:revision>
  <dcterms:created xsi:type="dcterms:W3CDTF">2022-04-23T11:34:42Z</dcterms:created>
  <dcterms:modified xsi:type="dcterms:W3CDTF">2024-11-06T08:09:23Z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2024-11-06T08:09:23Z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610de372-5ad4-43e8-a170-e1aaab8af83a</vt:lpwstr>
  </property>
  <property fmtid="{D5CDD505-2E9C-101B-9397-08002B2CF9AE}" pid="7" name="MSIP_Label_defa4170-0d19-0005-0004-bc88714345d2_ActionId">
    <vt:lpwstr>46c5c703-0d54-403f-bdc0-fcbd95ba9f06</vt:lpwstr>
  </property>
  <property fmtid="{D5CDD505-2E9C-101B-9397-08002B2CF9AE}" pid="8" name="MSIP_Label_defa4170-0d19-0005-0004-bc88714345d2_ContentBits">
    <vt:lpwstr>0</vt:lpwstr>
  </property>
</Properties>
</file>